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100" r:id="rId2"/>
    <p:sldId id="1484" r:id="rId3"/>
    <p:sldId id="1337" r:id="rId4"/>
    <p:sldId id="1485" r:id="rId5"/>
    <p:sldId id="1486" r:id="rId6"/>
    <p:sldId id="1487" r:id="rId7"/>
    <p:sldId id="1488" r:id="rId8"/>
    <p:sldId id="1489" r:id="rId9"/>
    <p:sldId id="1490" r:id="rId10"/>
    <p:sldId id="1492" r:id="rId11"/>
    <p:sldId id="1493" r:id="rId12"/>
    <p:sldId id="1494" r:id="rId13"/>
    <p:sldId id="1495" r:id="rId14"/>
    <p:sldId id="1496" r:id="rId15"/>
    <p:sldId id="1497" r:id="rId16"/>
    <p:sldId id="1498" r:id="rId17"/>
    <p:sldId id="1516" r:id="rId18"/>
    <p:sldId id="1517" r:id="rId19"/>
    <p:sldId id="1518" r:id="rId20"/>
    <p:sldId id="1519" r:id="rId21"/>
    <p:sldId id="1520" r:id="rId22"/>
    <p:sldId id="1522" r:id="rId23"/>
    <p:sldId id="1523" r:id="rId24"/>
    <p:sldId id="1524" r:id="rId25"/>
    <p:sldId id="1525" r:id="rId26"/>
    <p:sldId id="1526" r:id="rId27"/>
    <p:sldId id="1527" r:id="rId28"/>
    <p:sldId id="1528" r:id="rId29"/>
    <p:sldId id="1545" r:id="rId30"/>
    <p:sldId id="1542" r:id="rId31"/>
    <p:sldId id="1543" r:id="rId32"/>
    <p:sldId id="1532" r:id="rId33"/>
    <p:sldId id="1534" r:id="rId34"/>
    <p:sldId id="1537" r:id="rId35"/>
    <p:sldId id="1538" r:id="rId36"/>
    <p:sldId id="1539" r:id="rId37"/>
    <p:sldId id="1540" r:id="rId38"/>
    <p:sldId id="951" r:id="rId39"/>
    <p:sldId id="1335" r:id="rId40"/>
    <p:sldId id="95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>
        <p:scale>
          <a:sx n="98" d="100"/>
          <a:sy n="98" d="100"/>
        </p:scale>
        <p:origin x="142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7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94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32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16 –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(intInput-1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2991" y="3767108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where the recursion occurs.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can see that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calls itself.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676261" y="3275045"/>
            <a:ext cx="2451162" cy="91045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588" y="4921270"/>
            <a:ext cx="21732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9935" y="5306144"/>
            <a:ext cx="26370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program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prints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numbers from 50 down to 2. </a:t>
            </a:r>
          </a:p>
        </p:txBody>
      </p:sp>
    </p:spTree>
    <p:extLst>
      <p:ext uri="{BB962C8B-B14F-4D97-AF65-F5344CB8AC3E}">
        <p14:creationId xmlns:p14="http://schemas.microsoft.com/office/powerpoint/2010/main" val="29780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understand how recursion works, it helps to visualize what’s going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lvl="3"/>
            <a:endParaRPr lang="en-US" altLang="en-US" sz="16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Python uses a </a:t>
            </a:r>
            <a:r>
              <a:rPr lang="en-US" altLang="en-US" sz="2800" b="1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to keep track of function calls</a:t>
            </a:r>
          </a:p>
          <a:p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A stack is an important computer science concept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help visualize, we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will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138313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9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A stack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is like a bunch of lunch trays in a cafeteria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It has only two operations:</a:t>
            </a: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Push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 smtClean="0">
                <a:ea typeface="ヒラギノ角ゴ Pro W3"/>
              </a:rPr>
              <a:t>You </a:t>
            </a:r>
            <a:r>
              <a:rPr lang="en-US" altLang="en-US" dirty="0">
                <a:ea typeface="ヒラギノ角ゴ Pro W3"/>
              </a:rPr>
              <a:t>can push something onto the </a:t>
            </a:r>
            <a:r>
              <a:rPr lang="en-US" altLang="en-US" dirty="0" smtClean="0">
                <a:ea typeface="ヒラギノ角ゴ Pro W3"/>
              </a:rPr>
              <a:t>top of the stack</a:t>
            </a:r>
            <a:endParaRPr lang="en-US" altLang="en-US" dirty="0">
              <a:ea typeface="ヒラギノ角ゴ Pro W3"/>
            </a:endParaRP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Pop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</a:t>
            </a:r>
            <a:r>
              <a:rPr lang="en-US" altLang="en-US" dirty="0" smtClean="0">
                <a:ea typeface="ヒラギノ角ゴ Pro W3"/>
              </a:rPr>
              <a:t>ou </a:t>
            </a:r>
            <a:r>
              <a:rPr lang="en-US" altLang="en-US" dirty="0">
                <a:ea typeface="ヒラギノ角ゴ Pro W3"/>
              </a:rPr>
              <a:t>can pop something off the top of the </a:t>
            </a:r>
            <a:r>
              <a:rPr lang="en-US" altLang="en-US" dirty="0" smtClean="0">
                <a:ea typeface="ヒラギノ角ゴ Pro W3"/>
              </a:rPr>
              <a:t>stack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see an example stack in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action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animation below, we “push 3”, </a:t>
            </a:r>
            <a:br>
              <a:rPr lang="en-US" dirty="0" smtClean="0"/>
            </a:br>
            <a:r>
              <a:rPr lang="en-US" dirty="0" smtClean="0"/>
              <a:t>then “push 8”, and then pop twice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11385" cy="3205952"/>
            <a:chOff x="895304" y="3118186"/>
            <a:chExt cx="1311385" cy="3205952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205952"/>
            <a:chOff x="895304" y="3118186"/>
            <a:chExt cx="1311385" cy="3205952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3864" y="3113721"/>
            <a:ext cx="1311385" cy="3205952"/>
            <a:chOff x="895304" y="3118186"/>
            <a:chExt cx="1311385" cy="3205952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16874" y="3113721"/>
            <a:ext cx="1311385" cy="3205952"/>
            <a:chOff x="895304" y="3118186"/>
            <a:chExt cx="1311385" cy="3205952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89883" y="3113721"/>
            <a:ext cx="1311385" cy="3205952"/>
            <a:chOff x="895304" y="3118186"/>
            <a:chExt cx="1311385" cy="3205952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5" grpId="2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In computer science, a stack is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last </a:t>
            </a:r>
            <a:r>
              <a:rPr lang="en-US" b="1" i="1" dirty="0"/>
              <a:t>in, first </a:t>
            </a:r>
            <a:r>
              <a:rPr lang="en-US" b="1" i="1" dirty="0" smtClean="0"/>
              <a:t>out </a:t>
            </a:r>
            <a:r>
              <a:rPr lang="en-US" dirty="0" smtClean="0"/>
              <a:t>(</a:t>
            </a:r>
            <a:r>
              <a:rPr lang="en-US" dirty="0"/>
              <a:t>LIFO) </a:t>
            </a:r>
            <a:r>
              <a:rPr lang="en-US" dirty="0" smtClean="0"/>
              <a:t>data structure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 can store any type of data, but has only </a:t>
            </a:r>
            <a:r>
              <a:rPr lang="en-US" dirty="0"/>
              <a:t>two </a:t>
            </a:r>
            <a:r>
              <a:rPr lang="en-US" dirty="0" smtClean="0"/>
              <a:t>operations: push </a:t>
            </a:r>
            <a:r>
              <a:rPr lang="en-US" dirty="0"/>
              <a:t>and </a:t>
            </a:r>
            <a:r>
              <a:rPr lang="en-US" dirty="0" smtClean="0"/>
              <a:t>pop</a:t>
            </a:r>
            <a:endParaRPr lang="en-US" dirty="0"/>
          </a:p>
          <a:p>
            <a:r>
              <a:rPr lang="en-US" dirty="0" smtClean="0"/>
              <a:t>Push adds to the top of the stack, hiding anything else on the stack</a:t>
            </a:r>
          </a:p>
          <a:p>
            <a:r>
              <a:rPr lang="en-US" dirty="0" smtClean="0"/>
              <a:t>Pop removes the top element from the stack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The nature of the pop and push operations also means that stack elements have a natural </a:t>
            </a:r>
            <a:r>
              <a:rPr lang="en-US" dirty="0" smtClean="0"/>
              <a:t>order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/>
              <a:t>Elements are removed from the stack in the </a:t>
            </a:r>
            <a:r>
              <a:rPr lang="en-US" u="sng" dirty="0"/>
              <a:t>reverse</a:t>
            </a:r>
            <a:r>
              <a:rPr lang="en-US" dirty="0"/>
              <a:t> order to the order of their </a:t>
            </a:r>
            <a:r>
              <a:rPr lang="en-US" dirty="0" smtClean="0"/>
              <a:t>addition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lower elements are </a:t>
            </a:r>
            <a:r>
              <a:rPr lang="en-US" sz="3200" dirty="0" smtClean="0"/>
              <a:t>those </a:t>
            </a:r>
            <a:r>
              <a:rPr lang="en-US" sz="3200" dirty="0"/>
              <a:t>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have </a:t>
            </a:r>
            <a:r>
              <a:rPr lang="en-US" sz="3200" dirty="0"/>
              <a:t>been in the </a:t>
            </a:r>
            <a:r>
              <a:rPr lang="en-US" sz="3200" dirty="0" smtClean="0"/>
              <a:t>stack the longest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your notebooks, trace the following commands, to the stack’s final appearance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599" y="3118186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“O”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“G”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“M”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90596" y="3118185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“K”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“T”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“G”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988698" y="3118184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“E”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“F”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“H”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you run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your </a:t>
            </a:r>
            <a:r>
              <a:rPr lang="en-US" altLang="en-US" dirty="0">
                <a:ea typeface="ヒラギノ角ゴ Pro W3"/>
                <a:cs typeface="ヒラギノ角ゴ Pro W3"/>
              </a:rPr>
              <a:t>program, the computer creates a stack for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</a:t>
            </a: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Each time you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call a </a:t>
            </a:r>
            <a:r>
              <a:rPr lang="en-US" altLang="en-US" dirty="0">
                <a:ea typeface="ヒラギノ角ゴ Pro W3"/>
                <a:cs typeface="ヒラギノ角ゴ Pro W3"/>
              </a:rPr>
              <a:t>function, the function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is pushed onto the top </a:t>
            </a:r>
            <a:r>
              <a:rPr lang="en-US" altLang="en-US" dirty="0">
                <a:ea typeface="ヒラギノ角ゴ Pro W3"/>
                <a:cs typeface="ヒラギノ角ゴ Pro W3"/>
              </a:rPr>
              <a:t>of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the function returns or exits, the function is popped off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48374" cy="3144397"/>
            <a:chOff x="895304" y="3118186"/>
            <a:chExt cx="1348374" cy="3144397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32293" y="580091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144397"/>
            <a:chOff x="895304" y="3118186"/>
            <a:chExt cx="1311385" cy="314439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Call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46949" y="3113721"/>
            <a:ext cx="1505214" cy="3113619"/>
            <a:chOff x="798389" y="3118186"/>
            <a:chExt cx="1505214" cy="3113619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389" y="5862473"/>
              <a:ext cx="15052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+mj-lt"/>
                  <a:cs typeface="Courier New" panose="02070309020205020404" pitchFamily="49" charset="0"/>
                </a:rPr>
                <a:t>Call square(7)</a:t>
              </a:r>
              <a:endParaRPr lang="en-US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29227" y="3113721"/>
            <a:ext cx="1884938" cy="3133003"/>
            <a:chOff x="607657" y="3118186"/>
            <a:chExt cx="1884938" cy="3133003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7657" y="5851079"/>
              <a:ext cx="188493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square() returns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41426" y="3113721"/>
            <a:ext cx="1408298" cy="3142781"/>
            <a:chOff x="846847" y="3118186"/>
            <a:chExt cx="1408298" cy="3142781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6847" y="5860857"/>
              <a:ext cx="140829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main() ends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“good code” </a:t>
            </a:r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Readability</a:t>
            </a:r>
          </a:p>
          <a:p>
            <a:pPr lvl="1"/>
            <a:r>
              <a:rPr lang="en-US" dirty="0" smtClean="0"/>
              <a:t>Adaptability</a:t>
            </a:r>
            <a:endParaRPr lang="en-US" dirty="0"/>
          </a:p>
          <a:p>
            <a:pPr lvl="1"/>
            <a:r>
              <a:rPr lang="en-US" dirty="0"/>
              <a:t>Commenting guidelines</a:t>
            </a:r>
          </a:p>
          <a:p>
            <a:r>
              <a:rPr lang="en-US" dirty="0" smtClean="0"/>
              <a:t>Incremental development</a:t>
            </a:r>
            <a:endParaRPr lang="en-US" dirty="0"/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506219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Function Returns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60499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84871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function calls itself recursively, you </a:t>
            </a:r>
            <a:r>
              <a:rPr lang="en-US" dirty="0" smtClean="0"/>
              <a:t>push </a:t>
            </a:r>
            <a:r>
              <a:rPr lang="en-US" dirty="0"/>
              <a:t>another </a:t>
            </a:r>
            <a:r>
              <a:rPr lang="en-US" dirty="0" smtClean="0"/>
              <a:t>call to the </a:t>
            </a:r>
            <a:r>
              <a:rPr lang="en-US" dirty="0"/>
              <a:t>function onto the </a:t>
            </a:r>
            <a:r>
              <a:rPr lang="en-US" dirty="0" smtClean="0"/>
              <a:t>stack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now have </a:t>
            </a:r>
            <a:r>
              <a:rPr lang="en-US" dirty="0"/>
              <a:t>a simple way to visualize how recursion really </a:t>
            </a:r>
            <a:r>
              <a:rPr lang="en-US" dirty="0" smtClean="0"/>
              <a:t>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4500" y="2284956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Here’s the code again. </a:t>
            </a:r>
            <a:endParaRPr lang="en-US" sz="2400" dirty="0" smtClean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Now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that we understand stacks, we can visualize the recursion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2025" y="4419918"/>
            <a:ext cx="28644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call the function with a value of just 4 for the trace.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922" y="5320781"/>
            <a:ext cx="28644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also shorten it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cDown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Skipping time step 0, start by pushing main()…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12866" y="3261249"/>
            <a:ext cx="1311385" cy="2792557"/>
            <a:chOff x="895304" y="3118186"/>
            <a:chExt cx="1311385" cy="279255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07555" y="3261249"/>
            <a:ext cx="1311385" cy="2792557"/>
            <a:chOff x="895304" y="3118186"/>
            <a:chExt cx="1311385" cy="2792557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2244" y="3261249"/>
            <a:ext cx="1311385" cy="2792557"/>
            <a:chOff x="895304" y="3118186"/>
            <a:chExt cx="1311385" cy="2792557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96933" y="3261249"/>
            <a:ext cx="1311385" cy="2792557"/>
            <a:chOff x="895304" y="3118186"/>
            <a:chExt cx="1311385" cy="2792557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57403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52092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52092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46781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246781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4147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191622" y="3261249"/>
            <a:ext cx="1311385" cy="2792557"/>
            <a:chOff x="895304" y="3118186"/>
            <a:chExt cx="1311385" cy="2792557"/>
          </a:xfrm>
        </p:grpSpPr>
        <p:sp>
          <p:nvSpPr>
            <p:cNvPr id="39" name="Rectangle 38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5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741470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41470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7686313" y="3261249"/>
            <a:ext cx="1311385" cy="2792557"/>
            <a:chOff x="895304" y="3118186"/>
            <a:chExt cx="1311385" cy="2792557"/>
          </a:xfrm>
        </p:grpSpPr>
        <p:sp>
          <p:nvSpPr>
            <p:cNvPr id="47" name="Rectangle 46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3246781" y="431307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41470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236159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236159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236159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236159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3085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97019" y="6042508"/>
            <a:ext cx="16378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Time 6, 7…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847315" y="3232065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8342005" y="4507709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226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6" grpId="1" animBg="1"/>
      <p:bldP spid="43" grpId="1" animBg="1"/>
      <p:bldP spid="44" grpId="1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7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Notice that the recursive call is passing in simpler input, approaching the base case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449" y="2394403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base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0367" y="2617290"/>
            <a:ext cx="198979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22449" y="3165630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04461" y="3396463"/>
            <a:ext cx="295569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0367" y="4348618"/>
            <a:ext cx="18366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call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969180" y="3227324"/>
            <a:ext cx="422481" cy="182010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800" dirty="0"/>
              <a:t> </a:t>
            </a:r>
            <a:r>
              <a:rPr lang="en-US" sz="2800" dirty="0" smtClean="0"/>
              <a:t>?</a:t>
            </a:r>
          </a:p>
          <a:p>
            <a:pPr lvl="1"/>
            <a:r>
              <a:rPr lang="en-US" dirty="0" smtClean="0"/>
              <a:t>We at least know that it’s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100 + sum(99)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9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186170"/>
            <a:ext cx="5491113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sum(3)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3  + sum(2)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2 + sum(1)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1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3  +     2 +     1  =  6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4! = </a:t>
            </a:r>
            <a:r>
              <a:rPr lang="en-US" altLang="en-US" dirty="0">
                <a:cs typeface="Tahoma" panose="020B0604030504040204" pitchFamily="34" charset="0"/>
              </a:rPr>
              <a:t>4 × 3 × 2 × 1 = 24</a:t>
            </a:r>
          </a:p>
          <a:p>
            <a:endParaRPr lang="en-US" dirty="0" smtClean="0"/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9!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 smtClean="0">
                <a:cs typeface="Tahoma" panose="020B0604030504040204" pitchFamily="34" charset="0"/>
              </a:rPr>
              <a:t>362,880</a:t>
            </a:r>
          </a:p>
          <a:p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10!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How did you know?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9! =		           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10! = 10 </a:t>
            </a:r>
            <a:r>
              <a:rPr lang="en-US" altLang="en-US" sz="2800" dirty="0">
                <a:cs typeface="Tahoma" panose="020B0604030504040204" pitchFamily="34" charset="0"/>
              </a:rPr>
              <a:t>×	</a:t>
            </a:r>
            <a:r>
              <a:rPr lang="en-US" altLang="en-US" sz="2800" dirty="0"/>
              <a:t>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! = 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× (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That's a recursive definition!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The answer to a problem can be defined as 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en-US" altLang="en-US" dirty="0">
                <a:cs typeface="Tahoma" panose="020B0604030504040204" pitchFamily="34" charset="0"/>
              </a:rPr>
              <a:t>a smaller piece of the original </a:t>
            </a:r>
            <a:r>
              <a:rPr lang="en-US" altLang="en-US" dirty="0" smtClean="0">
                <a:cs typeface="Tahoma" panose="020B0604030504040204" pitchFamily="34" charset="0"/>
              </a:rPr>
              <a:t>problem</a:t>
            </a:r>
            <a:endParaRPr lang="en-US" altLang="en-US" dirty="0"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2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 </a:t>
            </a:r>
            <a:r>
              <a:rPr lang="en-US" altLang="en-US" sz="2800" b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0 *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0011" y="4601669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happened?  What went wrong?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smtClean="0"/>
              <a:t>30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49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Factorial (Fixed)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1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dirty="0" smtClean="0"/>
              <a:t>31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99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Recursively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Anything we can do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can also be accomplished through recursion</a:t>
            </a:r>
          </a:p>
          <a:p>
            <a:r>
              <a:rPr lang="en-US" dirty="0" smtClean="0"/>
              <a:t>Let’s get some practice by transforming </a:t>
            </a:r>
            <a:br>
              <a:rPr lang="en-US" dirty="0" smtClean="0"/>
            </a:br>
            <a:r>
              <a:rPr lang="en-US" dirty="0" smtClean="0"/>
              <a:t>basic loops into a recursive function</a:t>
            </a:r>
          </a:p>
          <a:p>
            <a:pPr lvl="3"/>
            <a:endParaRPr lang="en-US" dirty="0"/>
          </a:p>
          <a:p>
            <a:r>
              <a:rPr lang="en-US" dirty="0" smtClean="0"/>
              <a:t>To keep in mind:</a:t>
            </a:r>
          </a:p>
          <a:p>
            <a:pPr lvl="1"/>
            <a:r>
              <a:rPr lang="en-US" dirty="0" smtClean="0"/>
              <a:t>What is the base case?  The recursive case?</a:t>
            </a:r>
          </a:p>
          <a:p>
            <a:pPr lvl="1"/>
            <a:r>
              <a:rPr lang="en-US" dirty="0" smtClean="0"/>
              <a:t>Are we returning values, and if so, how?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 smtClean="0"/>
              <a:t>Sum the contents of a list together</a:t>
            </a:r>
            <a:endParaRPr lang="en-US" dirty="0"/>
          </a:p>
          <a:p>
            <a:pPr marL="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total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Transform this into a recursive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5" cy="4517689"/>
          </a:xfrm>
        </p:spPr>
        <p:txBody>
          <a:bodyPr/>
          <a:lstStyle/>
          <a:p>
            <a:r>
              <a:rPr lang="en-US" dirty="0" smtClean="0"/>
              <a:t>Sometimes, creating a recursive function requires us to think about the problem differently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kind of base case do we need for summing a list together?  How do we know we’re “done”?</a:t>
            </a:r>
          </a:p>
          <a:p>
            <a:pPr lvl="1"/>
            <a:r>
              <a:rPr lang="en-US" dirty="0" smtClean="0"/>
              <a:t>Instead of approaching the problem as </a:t>
            </a:r>
            <a:br>
              <a:rPr lang="en-US" dirty="0" smtClean="0"/>
            </a:br>
            <a:r>
              <a:rPr lang="en-US" dirty="0" smtClean="0"/>
              <a:t>before, think of it instead as adding the </a:t>
            </a:r>
            <a:br>
              <a:rPr lang="en-US" dirty="0" smtClean="0"/>
            </a:br>
            <a:r>
              <a:rPr lang="en-US" dirty="0" smtClean="0"/>
              <a:t>first element to the sum of the rest of the list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8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Summing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69984" cy="4517689"/>
          </a:xfrm>
        </p:spPr>
        <p:txBody>
          <a:bodyPr/>
          <a:lstStyle/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myList = [3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5,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 +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etc...</a:t>
            </a:r>
            <a:endParaRPr lang="en-US" sz="3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What is the base case here?</a:t>
            </a:r>
          </a:p>
          <a:p>
            <a:r>
              <a:rPr lang="en-US" dirty="0" smtClean="0"/>
              <a:t>How does the recursive case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one element left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1: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RECURSIVE CALL: add first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:] 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+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[1:] 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2252138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again, this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  <a:endParaRPr lang="en-US" dirty="0" smtClean="0"/>
          </a:p>
          <a:p>
            <a:pPr lvl="1"/>
            <a:r>
              <a:rPr lang="en-US" dirty="0" smtClean="0"/>
              <a:t>Who is she?</a:t>
            </a:r>
          </a:p>
          <a:p>
            <a:pPr lvl="2"/>
            <a:r>
              <a:rPr lang="en-US" dirty="0" smtClean="0"/>
              <a:t>The </a:t>
            </a:r>
            <a:r>
              <a:rPr lang="en-US" u="sng" dirty="0" smtClean="0"/>
              <a:t>original</a:t>
            </a:r>
            <a:r>
              <a:rPr lang="en-US" dirty="0" smtClean="0"/>
              <a:t> Hamilton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Better than you</a:t>
            </a:r>
          </a:p>
          <a:p>
            <a:pPr lvl="2"/>
            <a:r>
              <a:rPr lang="en-US" dirty="0" smtClean="0"/>
              <a:t>Yes, really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Your </a:t>
            </a:r>
            <a:r>
              <a:rPr lang="en-US" dirty="0" err="1" smtClean="0"/>
              <a:t>fave</a:t>
            </a:r>
            <a:r>
              <a:rPr lang="en-US" dirty="0" smtClean="0"/>
              <a:t> could never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11" y="2566427"/>
            <a:ext cx="4301026" cy="333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2 is out on Blackboard now</a:t>
            </a:r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due by Friday (Nov </a:t>
            </a:r>
            <a:r>
              <a:rPr lang="en-US" dirty="0" smtClean="0"/>
              <a:t>10th)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endParaRPr lang="en-US" dirty="0" smtClean="0"/>
          </a:p>
          <a:p>
            <a:r>
              <a:rPr lang="en-US" dirty="0" smtClean="0"/>
              <a:t>If your design doesn’t work, change the project</a:t>
            </a:r>
          </a:p>
          <a:p>
            <a:pPr lvl="1"/>
            <a:r>
              <a:rPr lang="en-US" dirty="0" smtClean="0"/>
              <a:t>Don’t try to follow a bad design!</a:t>
            </a:r>
          </a:p>
          <a:p>
            <a:endParaRPr lang="en-US" dirty="0"/>
          </a:p>
          <a:p>
            <a:r>
              <a:rPr lang="en-US" dirty="0" smtClean="0"/>
              <a:t>Final exam is </a:t>
            </a:r>
            <a:r>
              <a:rPr lang="en-US" dirty="0" smtClean="0"/>
              <a:t>when?</a:t>
            </a:r>
          </a:p>
          <a:p>
            <a:r>
              <a:rPr lang="en-US" dirty="0" smtClean="0"/>
              <a:t>Friday</a:t>
            </a:r>
            <a:r>
              <a:rPr lang="en-US" dirty="0" smtClean="0"/>
              <a:t>, December 15th </a:t>
            </a:r>
            <a:r>
              <a:rPr lang="en-US" dirty="0" smtClean="0"/>
              <a:t>from </a:t>
            </a:r>
            <a:r>
              <a:rPr lang="en-US" dirty="0" smtClean="0"/>
              <a:t>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pPr lvl="3"/>
            <a:endParaRPr lang="en-US" dirty="0"/>
          </a:p>
          <a:p>
            <a:r>
              <a:rPr lang="en-US" dirty="0" smtClean="0"/>
              <a:t>To better understand the concept of “stacks”</a:t>
            </a:r>
          </a:p>
          <a:p>
            <a:endParaRPr lang="en-US" dirty="0"/>
          </a:p>
          <a:p>
            <a:r>
              <a:rPr lang="en-US" dirty="0" smtClean="0"/>
              <a:t>To begin to learn how to “think recursively”</a:t>
            </a:r>
          </a:p>
          <a:p>
            <a:pPr lvl="1"/>
            <a:r>
              <a:rPr lang="en-US" sz="3200" dirty="0" smtClean="0"/>
              <a:t>To look at examples of recursive code</a:t>
            </a:r>
          </a:p>
          <a:p>
            <a:pPr lvl="1"/>
            <a:r>
              <a:rPr lang="en-US" sz="3200" dirty="0" smtClean="0"/>
              <a:t>Summation, factorial, etc.	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Pancake drizzle:</a:t>
            </a:r>
          </a:p>
          <a:p>
            <a:pPr lvl="1"/>
            <a:r>
              <a:rPr lang="en-US" sz="1600" dirty="0"/>
              <a:t>http://</a:t>
            </a:r>
            <a:r>
              <a:rPr lang="en-US" sz="1600" dirty="0" smtClean="0"/>
              <a:t>www.topwithcinnamon.com/2013/01/2-ingredient-healthy-pancakes-gluten-free-dairy-free.html</a:t>
            </a:r>
          </a:p>
          <a:p>
            <a:r>
              <a:rPr lang="en-US" sz="2000" dirty="0" smtClean="0"/>
              <a:t>Margaret 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 computer science, </a:t>
            </a:r>
            <a:r>
              <a:rPr lang="en-US" b="1" i="1" dirty="0" smtClean="0"/>
              <a:t>recursion</a:t>
            </a:r>
            <a:r>
              <a:rPr lang="en-US" dirty="0" smtClean="0"/>
              <a:t>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endParaRPr lang="en-US" dirty="0"/>
          </a:p>
          <a:p>
            <a:r>
              <a:rPr lang="en-US" dirty="0" smtClean="0"/>
              <a:t>In recursion, the </a:t>
            </a:r>
            <a:r>
              <a:rPr lang="en-US" dirty="0"/>
              <a:t>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solution, there are a few things we want to keep in mind: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define a “base case” to stop 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247053" y="5456716"/>
            <a:ext cx="1934547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countdown()</a:t>
            </a:r>
            <a:endParaRPr lang="en-US" altLang="en-US" sz="2000" b="1" dirty="0">
              <a:solidFill>
                <a:prstClr val="black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We Use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lvl="4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Some sorting algorithms recursively sort data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4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22171</TotalTime>
  <Words>1505</Words>
  <Application>Microsoft Office PowerPoint</Application>
  <PresentationFormat>On-screen Show (4:3)</PresentationFormat>
  <Paragraphs>395</Paragraphs>
  <Slides>40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ＭＳ Ｐゴシック</vt:lpstr>
      <vt:lpstr>Arial</vt:lpstr>
      <vt:lpstr>Calibri</vt:lpstr>
      <vt:lpstr>Courier New</vt:lpstr>
      <vt:lpstr>Tahoma</vt:lpstr>
      <vt:lpstr>Wingdings</vt:lpstr>
      <vt:lpstr>ヒラギノ角ゴ Pro W3</vt:lpstr>
      <vt:lpstr>Office Theme</vt:lpstr>
      <vt:lpstr>CMSC201  Computer Science I for Majors  Lecture 16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Toy Example of Recursion</vt:lpstr>
      <vt:lpstr>Visualizing Recursion</vt:lpstr>
      <vt:lpstr>Stacks</vt:lpstr>
      <vt:lpstr>Stacks</vt:lpstr>
      <vt:lpstr>Stack Example</vt:lpstr>
      <vt:lpstr>Stack Details</vt:lpstr>
      <vt:lpstr>Stack Details</vt:lpstr>
      <vt:lpstr>Stack Exercise</vt:lpstr>
      <vt:lpstr>Stacks and Functions</vt:lpstr>
      <vt:lpstr>Stack Example</vt:lpstr>
      <vt:lpstr>Stacks and Recursion</vt:lpstr>
      <vt:lpstr>Toy Example of Recursion</vt:lpstr>
      <vt:lpstr>Stack and Recursion in Action</vt:lpstr>
      <vt:lpstr>Defining Recursion</vt:lpstr>
      <vt:lpstr>“Cases” in Recursion</vt:lpstr>
      <vt:lpstr>Terminology</vt:lpstr>
      <vt:lpstr>Recursion Example</vt:lpstr>
      <vt:lpstr>Recursion Example</vt:lpstr>
      <vt:lpstr>Factorials</vt:lpstr>
      <vt:lpstr>Factorial</vt:lpstr>
      <vt:lpstr>Factorial</vt:lpstr>
      <vt:lpstr>Factorial (Fixed)</vt:lpstr>
      <vt:lpstr>Recursion Practice</vt:lpstr>
      <vt:lpstr>Thinking Recursively</vt:lpstr>
      <vt:lpstr>Non-Recursive sumList()</vt:lpstr>
      <vt:lpstr>Recursive Thinking</vt:lpstr>
      <vt:lpstr>Recursive Summing</vt:lpstr>
      <vt:lpstr>Recursive sumList()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395</cp:revision>
  <dcterms:created xsi:type="dcterms:W3CDTF">2014-05-05T14:25:42Z</dcterms:created>
  <dcterms:modified xsi:type="dcterms:W3CDTF">2017-11-07T22:45:01Z</dcterms:modified>
</cp:coreProperties>
</file>